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8" r:id="rId1"/>
  </p:sldMasterIdLst>
  <p:notesMasterIdLst>
    <p:notesMasterId r:id="rId16"/>
  </p:notesMasterIdLst>
  <p:handoutMasterIdLst>
    <p:handoutMasterId r:id="rId17"/>
  </p:handoutMasterIdLst>
  <p:sldIdLst>
    <p:sldId id="277" r:id="rId2"/>
    <p:sldId id="256" r:id="rId3"/>
    <p:sldId id="267" r:id="rId4"/>
    <p:sldId id="266" r:id="rId5"/>
    <p:sldId id="272" r:id="rId6"/>
    <p:sldId id="264" r:id="rId7"/>
    <p:sldId id="265" r:id="rId8"/>
    <p:sldId id="273" r:id="rId9"/>
    <p:sldId id="276" r:id="rId10"/>
    <p:sldId id="275" r:id="rId11"/>
    <p:sldId id="271" r:id="rId12"/>
    <p:sldId id="268" r:id="rId13"/>
    <p:sldId id="269" r:id="rId14"/>
    <p:sldId id="261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-113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63" d="100"/>
        <a:sy n="163" d="100"/>
      </p:scale>
      <p:origin x="0" y="28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75BC9E-4DD6-2149-B18C-4028134790C5}" type="datetimeFigureOut">
              <a:rPr lang="en-US" smtClean="0"/>
              <a:t>1/7/16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D75F98-8A6B-9144-BFCD-574790E681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0972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4B5434-9985-1740-92AB-6AA2BE54B919}" type="datetimeFigureOut">
              <a:rPr lang="en-US" smtClean="0"/>
              <a:t>1/7/16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1679DF-ED86-044D-8B59-6FD947D16C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509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7386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5577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589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547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998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053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4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0040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318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66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363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5D4B46-9FA2-0245-BD20-AD0E1C054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26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</p:sldLayoutIdLst>
  <p:hf hdr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Relationship Id="rId8" Type="http://schemas.openxmlformats.org/officeDocument/2006/relationships/image" Target="../media/image16.png"/><Relationship Id="rId9" Type="http://schemas.openxmlformats.org/officeDocument/2006/relationships/image" Target="../media/image17.png"/><Relationship Id="rId10" Type="http://schemas.openxmlformats.org/officeDocument/2006/relationships/image" Target="../media/image18.png"/><Relationship Id="rId11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s://github.com/lmoustakas/specialdark" TargetMode="External"/><Relationship Id="rId3" Type="http://schemas.openxmlformats.org/officeDocument/2006/relationships/hyperlink" Target="http://tinyurl.com/AASspecialdark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strophysical Constraints of Dark Matter Properties by lmoustaka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247" y="0"/>
            <a:ext cx="5299364" cy="6858000"/>
          </a:xfrm>
          <a:prstGeom prst="rect">
            <a:avLst/>
          </a:prstGeom>
        </p:spPr>
      </p:pic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1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5083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446703" y="2192822"/>
            <a:ext cx="6632545" cy="25639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151" y="2405201"/>
            <a:ext cx="5804839" cy="4385879"/>
          </a:xfrm>
          <a:prstGeom prst="rect">
            <a:avLst/>
          </a:prstGeom>
        </p:spPr>
      </p:pic>
      <p:pic>
        <p:nvPicPr>
          <p:cNvPr id="5" name="Picture 4" descr="lensraydiagr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542" y="81878"/>
            <a:ext cx="5758448" cy="2303379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10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88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1422+231_WFPC2_greyimage_F555W_ZOOM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56" y="413709"/>
            <a:ext cx="1981200" cy="1981200"/>
          </a:xfrm>
          <a:prstGeom prst="rect">
            <a:avLst/>
          </a:prstGeom>
        </p:spPr>
      </p:pic>
      <p:pic>
        <p:nvPicPr>
          <p:cNvPr id="7" name="Picture 6" descr="B1608+656_ACS_F606WandF814W_ZOOM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471" y="4465613"/>
            <a:ext cx="2065867" cy="2065867"/>
          </a:xfrm>
          <a:prstGeom prst="rect">
            <a:avLst/>
          </a:prstGeom>
        </p:spPr>
      </p:pic>
      <p:pic>
        <p:nvPicPr>
          <p:cNvPr id="9" name="Picture 8" descr="HE0435-1223_ACS_F555WandF814W_ZOOM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151" y="413708"/>
            <a:ext cx="2065867" cy="2065867"/>
          </a:xfrm>
          <a:prstGeom prst="rect">
            <a:avLst/>
          </a:prstGeom>
        </p:spPr>
      </p:pic>
      <p:pic>
        <p:nvPicPr>
          <p:cNvPr id="10" name="Picture 9" descr="PG1115+080_WFPC2_greyimage_F814W_ZOOM4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56" y="2496509"/>
            <a:ext cx="1981200" cy="1981200"/>
          </a:xfrm>
          <a:prstGeom prst="rect">
            <a:avLst/>
          </a:prstGeom>
        </p:spPr>
      </p:pic>
      <p:pic>
        <p:nvPicPr>
          <p:cNvPr id="11" name="Picture 10" descr="Q2237+030_WFPC2_F555WandF814W_ZOOM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438" y="4468904"/>
            <a:ext cx="2065867" cy="2065867"/>
          </a:xfrm>
          <a:prstGeom prst="rect">
            <a:avLst/>
          </a:prstGeom>
        </p:spPr>
      </p:pic>
      <p:pic>
        <p:nvPicPr>
          <p:cNvPr id="12" name="Picture 11" descr="RXJ1131-1231_F555WandF814W_ZOOM1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0377" y="2419099"/>
            <a:ext cx="2082800" cy="2082800"/>
          </a:xfrm>
          <a:prstGeom prst="rect">
            <a:avLst/>
          </a:prstGeom>
        </p:spPr>
      </p:pic>
      <p:pic>
        <p:nvPicPr>
          <p:cNvPr id="13" name="Picture 12" descr="SDSSJ0924+0219_ACS_F555WandF814W_ZOOM4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0478" y="400743"/>
            <a:ext cx="2107861" cy="2107861"/>
          </a:xfrm>
          <a:prstGeom prst="rect">
            <a:avLst/>
          </a:prstGeom>
        </p:spPr>
      </p:pic>
      <p:pic>
        <p:nvPicPr>
          <p:cNvPr id="15" name="Picture 14" descr="WFI2033-4723_ACS_greyimage_F814W_ZOOM2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156" y="4570503"/>
            <a:ext cx="1989328" cy="1989328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473157" y="413708"/>
            <a:ext cx="8168124" cy="6146123"/>
          </a:xfrm>
          <a:prstGeom prst="rect">
            <a:avLst/>
          </a:prstGeom>
          <a:noFill/>
          <a:ln w="762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SDSSJ1138+0314_ACS_F555WandF814W_ZOOM4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8858" y="2467480"/>
            <a:ext cx="2067447" cy="2067447"/>
          </a:xfrm>
          <a:prstGeom prst="rect">
            <a:avLst/>
          </a:prstGeom>
        </p:spPr>
      </p:pic>
      <p:pic>
        <p:nvPicPr>
          <p:cNvPr id="18" name="Picture 17" descr="montage.png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00" t="12154" r="35001" b="1463"/>
          <a:stretch/>
        </p:blipFill>
        <p:spPr>
          <a:xfrm>
            <a:off x="6649056" y="375839"/>
            <a:ext cx="1992224" cy="6235726"/>
          </a:xfrm>
          <a:prstGeom prst="rect">
            <a:avLst/>
          </a:prstGeom>
        </p:spPr>
      </p:pic>
      <p:cxnSp>
        <p:nvCxnSpPr>
          <p:cNvPr id="20" name="Straight Connector 19"/>
          <p:cNvCxnSpPr/>
          <p:nvPr/>
        </p:nvCxnSpPr>
        <p:spPr>
          <a:xfrm>
            <a:off x="6673177" y="2467480"/>
            <a:ext cx="1968103" cy="0"/>
          </a:xfrm>
          <a:prstGeom prst="line">
            <a:avLst/>
          </a:prstGeom>
          <a:ln w="571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649056" y="4539863"/>
            <a:ext cx="1968103" cy="0"/>
          </a:xfrm>
          <a:prstGeom prst="line">
            <a:avLst/>
          </a:prstGeom>
          <a:ln w="57150" cmpd="sng">
            <a:solidFill>
              <a:srgbClr val="0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Date Placeholder 2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25" name="Slide Number Placeholder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11</a:t>
            </a:fld>
            <a:endParaRPr lang="en-US"/>
          </a:p>
        </p:txBody>
      </p:sp>
      <p:sp>
        <p:nvSpPr>
          <p:cNvPr id="26" name="Footer Placeholder 2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06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Steps to dark matter properties…</a:t>
            </a:r>
            <a:endParaRPr lang="en-US" dirty="0"/>
          </a:p>
        </p:txBody>
      </p:sp>
      <p:pic>
        <p:nvPicPr>
          <p:cNvPr id="3" name="Picture 2" descr="ObservationalProbes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28" t="27553" r="70267" b="45828"/>
          <a:stretch/>
        </p:blipFill>
        <p:spPr>
          <a:xfrm>
            <a:off x="944333" y="1417638"/>
            <a:ext cx="2943374" cy="4804009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</p:pic>
      <p:pic>
        <p:nvPicPr>
          <p:cNvPr id="4" name="Picture 3" descr="ObservationalProbes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186" t="8642" r="27238" b="73098"/>
          <a:stretch/>
        </p:blipFill>
        <p:spPr>
          <a:xfrm rot="5400000">
            <a:off x="4258339" y="1963220"/>
            <a:ext cx="4804010" cy="3712848"/>
          </a:xfrm>
          <a:prstGeom prst="rect">
            <a:avLst/>
          </a:prstGeom>
        </p:spPr>
      </p:pic>
      <p:sp>
        <p:nvSpPr>
          <p:cNvPr id="5" name="Right Brace 4"/>
          <p:cNvSpPr/>
          <p:nvPr/>
        </p:nvSpPr>
        <p:spPr>
          <a:xfrm>
            <a:off x="4097303" y="1417638"/>
            <a:ext cx="579739" cy="4804009"/>
          </a:xfrm>
          <a:prstGeom prst="rightBrace">
            <a:avLst/>
          </a:prstGeom>
          <a:ln w="5715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6252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Session’s Focus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514350" indent="-514350">
              <a:buAutoNum type="alphaUcParenR"/>
            </a:pPr>
            <a:r>
              <a:rPr lang="en-US" dirty="0" smtClean="0"/>
              <a:t>Discuss a path to systematizing how the diversity of astronomical observations constrain </a:t>
            </a:r>
            <a:r>
              <a:rPr lang="en-US" i="1" dirty="0" smtClean="0"/>
              <a:t>different aspects </a:t>
            </a:r>
            <a:r>
              <a:rPr lang="en-US" dirty="0" smtClean="0"/>
              <a:t>of dark matter properties as they are expressed on astronomical scales.</a:t>
            </a:r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Arial"/>
              <a:buAutoNum type="alphaUcParenR"/>
            </a:pPr>
            <a:r>
              <a:rPr lang="en-US" dirty="0"/>
              <a:t>Discuss how these expressed dark matter properties can be connected to </a:t>
            </a:r>
            <a:r>
              <a:rPr lang="en-US" i="1" dirty="0"/>
              <a:t>physical </a:t>
            </a:r>
            <a:r>
              <a:rPr lang="en-US" dirty="0"/>
              <a:t>properties of dark matter candidates or </a:t>
            </a:r>
            <a:r>
              <a:rPr lang="en-US" dirty="0" smtClean="0"/>
              <a:t>classes, towards defining </a:t>
            </a:r>
            <a:r>
              <a:rPr lang="en-US" i="1" dirty="0" smtClean="0"/>
              <a:t>metrics </a:t>
            </a:r>
            <a:r>
              <a:rPr lang="en-US" dirty="0" smtClean="0"/>
              <a:t>or </a:t>
            </a:r>
            <a:r>
              <a:rPr lang="en-US" i="1" dirty="0" smtClean="0"/>
              <a:t>figures of merit </a:t>
            </a:r>
            <a:r>
              <a:rPr lang="en-US" dirty="0" smtClean="0"/>
              <a:t>that are useful for astronomers, and meaningful for particle physicists.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919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 us begin!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b="1" dirty="0" smtClean="0"/>
              <a:t>Resources</a:t>
            </a:r>
          </a:p>
          <a:p>
            <a:r>
              <a:rPr lang="en-US" dirty="0" smtClean="0"/>
              <a:t>Data/talk/resource repository:</a:t>
            </a:r>
            <a:endParaRPr lang="en-US" dirty="0" smtClean="0">
              <a:hlinkClick r:id="rId2"/>
            </a:endParaRPr>
          </a:p>
          <a:p>
            <a:pPr lvl="1"/>
            <a:r>
              <a:rPr lang="en-US" dirty="0" smtClean="0">
                <a:hlinkClick r:id="rId2"/>
              </a:rPr>
              <a:t>https</a:t>
            </a:r>
            <a:r>
              <a:rPr lang="en-US" dirty="0" smtClean="0">
                <a:hlinkClick r:id="rId2"/>
              </a:rPr>
              <a:t>://github.com/lmoustakas/specialdark</a:t>
            </a:r>
            <a:r>
              <a:rPr lang="en-US" dirty="0" smtClean="0"/>
              <a:t> </a:t>
            </a:r>
          </a:p>
          <a:p>
            <a:r>
              <a:rPr lang="en-US" dirty="0" smtClean="0"/>
              <a:t>Google doc for </a:t>
            </a:r>
            <a:r>
              <a:rPr lang="en-US" dirty="0" smtClean="0"/>
              <a:t>notes, recording questions, </a:t>
            </a:r>
            <a:r>
              <a:rPr lang="en-US" dirty="0" err="1" smtClean="0"/>
              <a:t>etc</a:t>
            </a:r>
            <a:r>
              <a:rPr lang="en-US" dirty="0" smtClean="0"/>
              <a:t>:</a:t>
            </a:r>
            <a:endParaRPr lang="en-US" dirty="0" smtClean="0"/>
          </a:p>
          <a:p>
            <a:pPr lvl="1"/>
            <a:r>
              <a:rPr lang="en-US" dirty="0" smtClean="0">
                <a:hlinkClick r:id="rId3"/>
              </a:rPr>
              <a:t>http</a:t>
            </a:r>
            <a:r>
              <a:rPr lang="en-US" dirty="0">
                <a:hlinkClick r:id="rId3"/>
              </a:rPr>
              <a:t>://tinyurl.com/</a:t>
            </a:r>
            <a:r>
              <a:rPr lang="en-US" dirty="0" smtClean="0">
                <a:hlinkClick r:id="rId3"/>
              </a:rPr>
              <a:t>AASspecialdark</a:t>
            </a:r>
            <a:r>
              <a:rPr lang="en-US" dirty="0" smtClean="0"/>
              <a:t> </a:t>
            </a:r>
          </a:p>
          <a:p>
            <a:r>
              <a:rPr lang="en-US" dirty="0" smtClean="0"/>
              <a:t>Associated Poster session #337, check it out!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1600200"/>
            <a:ext cx="4253895" cy="452596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b="1" dirty="0" smtClean="0"/>
              <a:t>Logistics</a:t>
            </a:r>
          </a:p>
          <a:p>
            <a:r>
              <a:rPr lang="en-US" dirty="0" smtClean="0"/>
              <a:t>All talks will be given in sequence, followed by a long discussion session</a:t>
            </a:r>
          </a:p>
          <a:p>
            <a:r>
              <a:rPr lang="en-US" dirty="0" smtClean="0"/>
              <a:t>All talks are 8+2 minutes</a:t>
            </a:r>
          </a:p>
          <a:p>
            <a:r>
              <a:rPr lang="en-US" dirty="0" smtClean="0"/>
              <a:t>Clarifying questions and comments welcome with each talk, save up the big and fun questions for the discussion at the end!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846667" y="4269619"/>
            <a:ext cx="2806095" cy="762000"/>
          </a:xfrm>
          <a:prstGeom prst="rect">
            <a:avLst/>
          </a:prstGeom>
          <a:noFill/>
          <a:ln w="5715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8735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Astrophysical Constraints of Dark Matter Properties</a:t>
            </a:r>
            <a:br>
              <a:rPr lang="en-US" dirty="0" smtClean="0"/>
            </a:br>
            <a:r>
              <a:rPr lang="en-US" i="1" dirty="0" smtClean="0"/>
              <a:t>Special Session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Leonidas Moustakas</a:t>
            </a:r>
          </a:p>
          <a:p>
            <a:r>
              <a:rPr lang="en-US" dirty="0" smtClean="0"/>
              <a:t>JPL/Caltech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57B0AA-AC8E-4463-ADAC-E87D09B82E4F}" type="slidenum">
              <a:rPr lang="en-US" smtClean="0"/>
              <a:t>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78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Guidelines for our session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600200"/>
            <a:ext cx="8420651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Please stay for the full session if possible, as it is organized as an arc, leading to the discussion!</a:t>
            </a:r>
          </a:p>
          <a:p>
            <a:r>
              <a:rPr lang="en-US" dirty="0" smtClean="0"/>
              <a:t>We are looking at two pressing issues that require us to constantly think back to the </a:t>
            </a:r>
            <a:r>
              <a:rPr lang="en-US" i="1" dirty="0" smtClean="0"/>
              <a:t>big picture.</a:t>
            </a:r>
            <a:endParaRPr lang="en-US" dirty="0" smtClean="0"/>
          </a:p>
          <a:p>
            <a:r>
              <a:rPr lang="en-US" dirty="0" smtClean="0"/>
              <a:t>Those of you that have done this type of exercise before, please calmly reassure those next to you.</a:t>
            </a:r>
          </a:p>
          <a:p>
            <a:endParaRPr lang="en-US" dirty="0" smtClean="0"/>
          </a:p>
          <a:p>
            <a:r>
              <a:rPr lang="en-US" dirty="0" smtClean="0"/>
              <a:t>We expect to continue the discussion beyond today; let us know if you would like to contribute!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5137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Dark matter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342" y="1237343"/>
            <a:ext cx="8577943" cy="4876800"/>
          </a:xfrm>
        </p:spPr>
        <p:txBody>
          <a:bodyPr>
            <a:noAutofit/>
          </a:bodyPr>
          <a:lstStyle/>
          <a:p>
            <a:r>
              <a:rPr lang="en-US" sz="2000" dirty="0" smtClean="0"/>
              <a:t>The </a:t>
            </a:r>
            <a:r>
              <a:rPr lang="en-US" sz="2000" b="1" dirty="0" smtClean="0">
                <a:solidFill>
                  <a:srgbClr val="FF0000"/>
                </a:solidFill>
              </a:rPr>
              <a:t>evidence for dark matter </a:t>
            </a:r>
            <a:r>
              <a:rPr lang="en-US" sz="2000" dirty="0" smtClean="0"/>
              <a:t>is rich and complementary</a:t>
            </a:r>
            <a:endParaRPr lang="en-US" sz="2000" dirty="0" smtClean="0"/>
          </a:p>
          <a:p>
            <a:pPr lvl="1"/>
            <a:r>
              <a:rPr lang="en-US" sz="1600" dirty="0" smtClean="0"/>
              <a:t>Rotation curves of galaxies</a:t>
            </a:r>
          </a:p>
          <a:p>
            <a:pPr lvl="1"/>
            <a:r>
              <a:rPr lang="en-US" sz="1600" dirty="0" smtClean="0"/>
              <a:t>Dynamics of galaxy clusters</a:t>
            </a:r>
          </a:p>
          <a:p>
            <a:pPr lvl="1"/>
            <a:r>
              <a:rPr lang="en-US" sz="1600" dirty="0" smtClean="0"/>
              <a:t>Large scale clustering of matter in the universe</a:t>
            </a:r>
          </a:p>
          <a:p>
            <a:pPr lvl="1"/>
            <a:r>
              <a:rPr lang="en-US" sz="1600" dirty="0" smtClean="0"/>
              <a:t>Cosmic background radiation (CBR) from the last scattering surface</a:t>
            </a:r>
          </a:p>
          <a:p>
            <a:r>
              <a:rPr lang="en-US" sz="2000" dirty="0" smtClean="0"/>
              <a:t>We call it “dark” because it </a:t>
            </a:r>
            <a:r>
              <a:rPr lang="en-US" sz="2000" b="1" dirty="0" smtClean="0">
                <a:solidFill>
                  <a:srgbClr val="FF0000"/>
                </a:solidFill>
              </a:rPr>
              <a:t>cannot be baryonic</a:t>
            </a:r>
          </a:p>
          <a:p>
            <a:pPr lvl="1"/>
            <a:r>
              <a:rPr lang="en-US" sz="1600" dirty="0" smtClean="0"/>
              <a:t>CBR measures both baryonic and dark components</a:t>
            </a:r>
          </a:p>
          <a:p>
            <a:pPr lvl="1"/>
            <a:r>
              <a:rPr lang="en-US" sz="1600" dirty="0" smtClean="0"/>
              <a:t>Big Bang </a:t>
            </a:r>
            <a:r>
              <a:rPr lang="en-US" sz="1600" dirty="0" err="1" smtClean="0"/>
              <a:t>Nucleosynthesis</a:t>
            </a:r>
            <a:r>
              <a:rPr lang="en-US" sz="1600" dirty="0" smtClean="0"/>
              <a:t> abundances strongly constrain baryonic density</a:t>
            </a:r>
          </a:p>
          <a:p>
            <a:r>
              <a:rPr lang="en-US" sz="2000" b="1" dirty="0" smtClean="0">
                <a:solidFill>
                  <a:srgbClr val="FF0000"/>
                </a:solidFill>
              </a:rPr>
              <a:t>What we </a:t>
            </a:r>
            <a:r>
              <a:rPr lang="en-US" sz="2000" b="1" dirty="0" smtClean="0">
                <a:solidFill>
                  <a:srgbClr val="FF0000"/>
                </a:solidFill>
              </a:rPr>
              <a:t>know </a:t>
            </a:r>
            <a:r>
              <a:rPr lang="en-US" sz="2000" dirty="0" smtClean="0"/>
              <a:t>about dark matter</a:t>
            </a:r>
          </a:p>
          <a:p>
            <a:pPr lvl="1"/>
            <a:r>
              <a:rPr lang="en-US" sz="1600" dirty="0" smtClean="0"/>
              <a:t>How much there is</a:t>
            </a:r>
          </a:p>
          <a:p>
            <a:pPr lvl="1"/>
            <a:r>
              <a:rPr lang="en-US" sz="1600" dirty="0" smtClean="0"/>
              <a:t>It is largely “cold” in terms of its thermal motion</a:t>
            </a:r>
          </a:p>
          <a:p>
            <a:pPr lvl="1"/>
            <a:r>
              <a:rPr lang="en-US" sz="1600" dirty="0" smtClean="0"/>
              <a:t>It is largely or entirely non-interactive</a:t>
            </a:r>
          </a:p>
          <a:p>
            <a:pPr lvl="1"/>
            <a:r>
              <a:rPr lang="en-US" sz="1600" dirty="0" smtClean="0"/>
              <a:t>It is neutral and non-magnetic</a:t>
            </a:r>
          </a:p>
          <a:p>
            <a:r>
              <a:rPr lang="en-US" sz="2000" b="1" dirty="0" smtClean="0">
                <a:solidFill>
                  <a:srgbClr val="FF0000"/>
                </a:solidFill>
              </a:rPr>
              <a:t>What we </a:t>
            </a:r>
            <a:r>
              <a:rPr lang="en-US" sz="2000" b="1" dirty="0" smtClean="0">
                <a:solidFill>
                  <a:srgbClr val="FF0000"/>
                </a:solidFill>
              </a:rPr>
              <a:t>sort of know </a:t>
            </a:r>
            <a:r>
              <a:rPr lang="en-US" sz="2000" dirty="0" smtClean="0"/>
              <a:t>about </a:t>
            </a:r>
            <a:r>
              <a:rPr lang="en-US" sz="2000" dirty="0" smtClean="0"/>
              <a:t>for dark matter</a:t>
            </a:r>
          </a:p>
          <a:p>
            <a:pPr lvl="1"/>
            <a:r>
              <a:rPr lang="en-US" sz="1600" dirty="0" smtClean="0"/>
              <a:t>The process of its gravitational evolution</a:t>
            </a:r>
          </a:p>
          <a:p>
            <a:pPr lvl="1"/>
            <a:r>
              <a:rPr lang="en-US" sz="1600" dirty="0" smtClean="0"/>
              <a:t>Its dynamical, gravitational interaction with baryons</a:t>
            </a:r>
          </a:p>
          <a:p>
            <a:pPr lvl="1"/>
            <a:r>
              <a:rPr lang="en-US" sz="1600" dirty="0" smtClean="0"/>
              <a:t>There are many attractive particle candidates </a:t>
            </a:r>
            <a:r>
              <a:rPr lang="en-US" sz="1600" dirty="0" smtClean="0"/>
              <a:t>beyond </a:t>
            </a:r>
            <a:r>
              <a:rPr lang="en-US" sz="1600" dirty="0" smtClean="0"/>
              <a:t>the Standard </a:t>
            </a:r>
            <a:r>
              <a:rPr lang="en-US" sz="1600" dirty="0" smtClean="0"/>
              <a:t>Model</a:t>
            </a:r>
            <a:endParaRPr lang="en-US" sz="1600" dirty="0" smtClean="0"/>
          </a:p>
        </p:txBody>
      </p:sp>
      <p:pic>
        <p:nvPicPr>
          <p:cNvPr id="7" name="Content Placeholder 6"/>
          <p:cNvPicPr>
            <a:picLocks noChangeAspect="1"/>
          </p:cNvPicPr>
          <p:nvPr/>
        </p:nvPicPr>
        <p:blipFill rotWithShape="1">
          <a:blip r:embed="rId2"/>
          <a:srcRect t="-23975" r="45551" b="-23975"/>
          <a:stretch/>
        </p:blipFill>
        <p:spPr>
          <a:xfrm>
            <a:off x="6128141" y="3265242"/>
            <a:ext cx="2798144" cy="3045346"/>
          </a:xfrm>
          <a:prstGeom prst="rect">
            <a:avLst/>
          </a:prstGeom>
        </p:spPr>
      </p:pic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4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074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Probes of dark matter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3315" y="1662629"/>
            <a:ext cx="4146317" cy="40414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606148"/>
            <a:ext cx="236030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smtClean="0"/>
              <a:t>Figure c</a:t>
            </a:r>
            <a:r>
              <a:rPr lang="en-US" sz="1000" dirty="0" smtClean="0"/>
              <a:t>redit: http</a:t>
            </a:r>
            <a:r>
              <a:rPr lang="en-US" sz="1000" dirty="0"/>
              <a:t>://</a:t>
            </a:r>
            <a:r>
              <a:rPr lang="en-US" sz="1000" dirty="0" err="1"/>
              <a:t>www.mpi-hd.mpg.de</a:t>
            </a:r>
            <a:endParaRPr lang="en-US" sz="1000" dirty="0"/>
          </a:p>
        </p:txBody>
      </p:sp>
      <p:sp>
        <p:nvSpPr>
          <p:cNvPr id="6" name="Right Brace 5"/>
          <p:cNvSpPr/>
          <p:nvPr/>
        </p:nvSpPr>
        <p:spPr>
          <a:xfrm>
            <a:off x="6723755" y="1575464"/>
            <a:ext cx="435799" cy="1014575"/>
          </a:xfrm>
          <a:prstGeom prst="rightBrace">
            <a:avLst/>
          </a:prstGeom>
          <a:ln w="76200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284075" y="1218433"/>
            <a:ext cx="1668488" cy="1754327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 smtClean="0"/>
              <a:t>The full diversity of Astrophysics probes of dark matter are buried here!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6045136" y="6009625"/>
            <a:ext cx="27268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rgbClr val="FF6600"/>
                </a:solidFill>
              </a:rPr>
              <a:t>“SM” = Standard Model particles, baryonic matter</a:t>
            </a:r>
            <a:endParaRPr lang="en-US" b="1" dirty="0">
              <a:solidFill>
                <a:srgbClr val="FF6600"/>
              </a:solidFill>
            </a:endParaRPr>
          </a:p>
        </p:txBody>
      </p:sp>
      <p:sp>
        <p:nvSpPr>
          <p:cNvPr id="9" name="Left Brace 8"/>
          <p:cNvSpPr/>
          <p:nvPr/>
        </p:nvSpPr>
        <p:spPr>
          <a:xfrm>
            <a:off x="5908170" y="6051725"/>
            <a:ext cx="286389" cy="604231"/>
          </a:xfrm>
          <a:prstGeom prst="leftBrace">
            <a:avLst/>
          </a:prstGeom>
          <a:ln w="76200" cmpd="sng"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Left Brace 9"/>
          <p:cNvSpPr/>
          <p:nvPr/>
        </p:nvSpPr>
        <p:spPr>
          <a:xfrm flipH="1">
            <a:off x="8625693" y="6051725"/>
            <a:ext cx="292608" cy="604231"/>
          </a:xfrm>
          <a:prstGeom prst="leftBrace">
            <a:avLst/>
          </a:prstGeom>
          <a:ln w="76200" cmpd="sng">
            <a:solidFill>
              <a:srgbClr val="FF66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84808" y="6009625"/>
            <a:ext cx="1534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8000"/>
                </a:solidFill>
              </a:rPr>
              <a:t>Arrows show </a:t>
            </a:r>
          </a:p>
          <a:p>
            <a:r>
              <a:rPr lang="en-US" b="1" dirty="0" smtClean="0">
                <a:solidFill>
                  <a:srgbClr val="008000"/>
                </a:solidFill>
              </a:rPr>
              <a:t>time direction</a:t>
            </a:r>
            <a:endParaRPr lang="en-US" b="1" dirty="0">
              <a:solidFill>
                <a:srgbClr val="008000"/>
              </a:solidFill>
            </a:endParaRPr>
          </a:p>
        </p:txBody>
      </p:sp>
      <p:sp>
        <p:nvSpPr>
          <p:cNvPr id="12" name="Left Brace 11"/>
          <p:cNvSpPr/>
          <p:nvPr/>
        </p:nvSpPr>
        <p:spPr>
          <a:xfrm flipH="1">
            <a:off x="5326068" y="6054699"/>
            <a:ext cx="292608" cy="604231"/>
          </a:xfrm>
          <a:prstGeom prst="leftBrace">
            <a:avLst/>
          </a:prstGeom>
          <a:ln w="76200" cmpd="sng"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Left Brace 12"/>
          <p:cNvSpPr/>
          <p:nvPr/>
        </p:nvSpPr>
        <p:spPr>
          <a:xfrm>
            <a:off x="3579816" y="6054699"/>
            <a:ext cx="286258" cy="604231"/>
          </a:xfrm>
          <a:prstGeom prst="leftBrace">
            <a:avLst/>
          </a:prstGeom>
          <a:ln w="76200" cmpd="sng">
            <a:solidFill>
              <a:srgbClr val="008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328409" y="1488302"/>
            <a:ext cx="4297680" cy="4297677"/>
          </a:xfrm>
          <a:prstGeom prst="rect">
            <a:avLst/>
          </a:prstGeom>
          <a:noFill/>
          <a:ln w="5715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17" name="Slide Number Placeholder 1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5</a:t>
            </a:fld>
            <a:endParaRPr lang="en-US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6566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3316"/>
            <a:ext cx="9144000" cy="409926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Probes of dark matter (beyond gravity)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6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019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3316"/>
            <a:ext cx="9144000" cy="409926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i="1" dirty="0" smtClean="0"/>
              <a:t>Astrophysical</a:t>
            </a:r>
            <a:r>
              <a:rPr lang="en-US" dirty="0" smtClean="0"/>
              <a:t> probes of dark matter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86000" y="4959048"/>
            <a:ext cx="2273905" cy="983535"/>
          </a:xfrm>
          <a:prstGeom prst="rect">
            <a:avLst/>
          </a:prstGeom>
          <a:noFill/>
          <a:ln w="762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845905" y="4959048"/>
            <a:ext cx="2273905" cy="983535"/>
          </a:xfrm>
          <a:prstGeom prst="rect">
            <a:avLst/>
          </a:prstGeom>
          <a:noFill/>
          <a:ln w="762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0445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nature of dark matter “matters”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532" y="1634361"/>
            <a:ext cx="8619932" cy="4363175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30532" y="5997536"/>
            <a:ext cx="2175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Lovell+2012, MNRAS, 420, </a:t>
            </a:r>
            <a:r>
              <a:rPr lang="en-US" sz="1200" dirty="0" smtClean="0"/>
              <a:t>2318</a:t>
            </a:r>
          </a:p>
          <a:p>
            <a:r>
              <a:rPr lang="en-US" sz="1200" dirty="0" smtClean="0"/>
              <a:t>“Warm” = 2keV particles</a:t>
            </a:r>
            <a:endParaRPr 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5595609" y="6017227"/>
            <a:ext cx="3354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Density-squared </a:t>
            </a:r>
            <a:r>
              <a:rPr lang="en-US" sz="1200" dirty="0" smtClean="0"/>
              <a:t>maps.   </a:t>
            </a:r>
            <a:r>
              <a:rPr lang="en-US" sz="1200" dirty="0" smtClean="0"/>
              <a:t>M200~</a:t>
            </a:r>
            <a:r>
              <a:rPr lang="en-US" sz="1200" dirty="0" smtClean="0"/>
              <a:t>1.8E12Msun at </a:t>
            </a:r>
            <a:r>
              <a:rPr lang="en-US" sz="1200" dirty="0" smtClean="0"/>
              <a:t>z=0</a:t>
            </a:r>
            <a:endParaRPr 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396949" y="1785742"/>
            <a:ext cx="3320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Cold, non-interacting dark matter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93661" y="1785742"/>
            <a:ext cx="3482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Warm, non-interacting dark matter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8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64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Explorer 2011 OMEGA Proposal Cover Sheet.pdf"/>
          <p:cNvPicPr>
            <a:picLocks noChangeAspect="1"/>
          </p:cNvPicPr>
          <p:nvPr/>
        </p:nvPicPr>
        <p:blipFill rotWithShape="1">
          <a:blip r:embed="rId2"/>
          <a:srcRect t="53" b="532"/>
          <a:stretch/>
        </p:blipFill>
        <p:spPr>
          <a:xfrm>
            <a:off x="3922255" y="-30558"/>
            <a:ext cx="5017266" cy="6454948"/>
          </a:xfrm>
          <a:prstGeom prst="rect">
            <a:avLst/>
          </a:prstGeom>
        </p:spPr>
      </p:pic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AAS227, 7 January, 2016</a:t>
            </a:r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5D4B46-9FA2-0245-BD20-AD0E1C0549FA}" type="slidenum">
              <a:rPr lang="en-US" smtClean="0"/>
              <a:t>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http://tinyurl.com/AASspecialdark  </a:t>
            </a:r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44765" y="219949"/>
            <a:ext cx="3363491" cy="612475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A major personal </a:t>
            </a:r>
            <a:r>
              <a:rPr lang="en-US" sz="2800" dirty="0"/>
              <a:t>motivation</a:t>
            </a:r>
            <a:r>
              <a:rPr lang="en-US" sz="2800" dirty="0" smtClean="0"/>
              <a:t>:</a:t>
            </a:r>
          </a:p>
          <a:p>
            <a:pPr algn="ctr"/>
            <a:endParaRPr lang="en-US" sz="2800" dirty="0" smtClean="0"/>
          </a:p>
          <a:p>
            <a:pPr algn="ctr"/>
            <a:r>
              <a:rPr lang="en-US" sz="2800" dirty="0"/>
              <a:t>T</a:t>
            </a:r>
            <a:r>
              <a:rPr lang="en-US" sz="2800" dirty="0" smtClean="0"/>
              <a:t>o </a:t>
            </a:r>
            <a:r>
              <a:rPr lang="en-US" sz="2800" i="1" dirty="0" smtClean="0"/>
              <a:t>meaningfully</a:t>
            </a:r>
            <a:r>
              <a:rPr lang="en-US" sz="2800" dirty="0" smtClean="0"/>
              <a:t> quantify </a:t>
            </a:r>
            <a:r>
              <a:rPr lang="en-US" sz="2800" dirty="0"/>
              <a:t>the </a:t>
            </a:r>
            <a:r>
              <a:rPr lang="en-US" sz="2800" dirty="0" smtClean="0"/>
              <a:t>dark matter </a:t>
            </a:r>
            <a:r>
              <a:rPr lang="en-US" sz="2800" i="1" dirty="0" smtClean="0"/>
              <a:t>particle properties </a:t>
            </a:r>
            <a:r>
              <a:rPr lang="en-US" sz="2800" dirty="0" smtClean="0"/>
              <a:t>sensitivity </a:t>
            </a:r>
            <a:r>
              <a:rPr lang="en-US" sz="2800" dirty="0"/>
              <a:t>of the dark-matter focused OMEGA </a:t>
            </a:r>
            <a:r>
              <a:rPr lang="en-US" sz="2800" dirty="0" smtClean="0"/>
              <a:t>Explorer proposal, being submitted this year.</a:t>
            </a:r>
          </a:p>
          <a:p>
            <a:pPr algn="ctr"/>
            <a:endParaRPr lang="en-US" sz="2800" dirty="0"/>
          </a:p>
          <a:p>
            <a:pPr algn="ctr"/>
            <a:r>
              <a:rPr lang="en-US" sz="2800" i="1" dirty="0" smtClean="0"/>
              <a:t>See me for details!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7176111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5563</TotalTime>
  <Words>728</Words>
  <Application>Microsoft Macintosh PowerPoint</Application>
  <PresentationFormat>On-screen Show (4:3)</PresentationFormat>
  <Paragraphs>104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PowerPoint Presentation</vt:lpstr>
      <vt:lpstr>Astrophysical Constraints of Dark Matter Properties Special Session</vt:lpstr>
      <vt:lpstr>Guidelines for our session</vt:lpstr>
      <vt:lpstr>Dark matter</vt:lpstr>
      <vt:lpstr>Probes of dark matter</vt:lpstr>
      <vt:lpstr>Probes of dark matter (beyond gravity)</vt:lpstr>
      <vt:lpstr>Astrophysical probes of dark matter</vt:lpstr>
      <vt:lpstr>The nature of dark matter “matters”</vt:lpstr>
      <vt:lpstr>PowerPoint Presentation</vt:lpstr>
      <vt:lpstr>PowerPoint Presentation</vt:lpstr>
      <vt:lpstr>PowerPoint Presentation</vt:lpstr>
      <vt:lpstr>Steps to dark matter properties…</vt:lpstr>
      <vt:lpstr>This Session’s Focus</vt:lpstr>
      <vt:lpstr>Let us begin!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Leonidas Moustakas</dc:creator>
  <cp:lastModifiedBy>Leonidas Moustakas</cp:lastModifiedBy>
  <cp:revision>72</cp:revision>
  <dcterms:created xsi:type="dcterms:W3CDTF">2016-01-03T18:49:09Z</dcterms:created>
  <dcterms:modified xsi:type="dcterms:W3CDTF">2016-01-07T15:38:16Z</dcterms:modified>
</cp:coreProperties>
</file>